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sldIdLst>
    <p:sldId id="256" r:id="rId2"/>
    <p:sldId id="257" r:id="rId3"/>
    <p:sldId id="264" r:id="rId4"/>
    <p:sldId id="259" r:id="rId5"/>
    <p:sldId id="261" r:id="rId6"/>
    <p:sldId id="265" r:id="rId7"/>
    <p:sldId id="266" r:id="rId8"/>
    <p:sldId id="262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928662" y="1928803"/>
            <a:ext cx="7172348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1371600" y="3643314"/>
            <a:ext cx="6400800" cy="12858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D771A-B416-44B0-97D8-2213D0133E27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664A1-0BF6-47ED-9EBA-E9EB47B90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671514" y="274638"/>
            <a:ext cx="7829576" cy="1011222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671514" y="1285860"/>
            <a:ext cx="7829576" cy="4357718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D771A-B416-44B0-97D8-2213D0133E27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664A1-0BF6-47ED-9EBA-E9EB47B90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43702" y="285730"/>
            <a:ext cx="1785950" cy="5565797"/>
          </a:xfrm>
        </p:spPr>
        <p:txBody>
          <a:bodyPr vert="eaVert"/>
          <a:lstStyle>
            <a:lvl1pPr>
              <a:defRPr>
                <a:gradFill flip="none" rotWithShape="1">
                  <a:gsLst>
                    <a:gs pos="0">
                      <a:schemeClr val="tx1">
                        <a:tint val="65000"/>
                      </a:schemeClr>
                    </a:gs>
                    <a:gs pos="49900">
                      <a:schemeClr val="tx1">
                        <a:tint val="95000"/>
                      </a:schemeClr>
                    </a:gs>
                    <a:gs pos="50000">
                      <a:schemeClr val="tx1"/>
                    </a:gs>
                    <a:gs pos="100000">
                      <a:schemeClr val="tx1">
                        <a:tint val="95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642910" y="274640"/>
            <a:ext cx="5834090" cy="5583253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652450" y="6356350"/>
            <a:ext cx="2133600" cy="365125"/>
          </a:xfrm>
        </p:spPr>
        <p:txBody>
          <a:bodyPr/>
          <a:lstStyle/>
          <a:p>
            <a:fld id="{640D771A-B416-44B0-97D8-2213D0133E27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6286512" y="6356350"/>
            <a:ext cx="2133600" cy="365125"/>
          </a:xfrm>
        </p:spPr>
        <p:txBody>
          <a:bodyPr/>
          <a:lstStyle/>
          <a:p>
            <a:fld id="{D0E664A1-0BF6-47ED-9EBA-E9EB47B90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D771A-B416-44B0-97D8-2213D0133E27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664A1-0BF6-47ED-9EBA-E9EB47B90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000100" y="4714884"/>
            <a:ext cx="7215239" cy="86200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1000101" y="2857496"/>
            <a:ext cx="7215238" cy="17859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D771A-B416-44B0-97D8-2213D0133E27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664A1-0BF6-47ED-9EBA-E9EB47B90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D771A-B416-44B0-97D8-2213D0133E27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664A1-0BF6-47ED-9EBA-E9EB47B90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D771A-B416-44B0-97D8-2213D0133E27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664A1-0BF6-47ED-9EBA-E9EB47B90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671646" y="4572008"/>
            <a:ext cx="6400816" cy="928686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D771A-B416-44B0-97D8-2213D0133E27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664A1-0BF6-47ED-9EBA-E9EB47B90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D771A-B416-44B0-97D8-2213D0133E27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664A1-0BF6-47ED-9EBA-E9EB47B90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575050" y="1428737"/>
            <a:ext cx="5111750" cy="46974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D771A-B416-44B0-97D8-2213D0133E27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664A1-0BF6-47ED-9EBA-E9EB47B90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792288" y="5014914"/>
            <a:ext cx="5486400" cy="414350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正方形/長方形 2"/>
          <p:cNvSpPr>
            <a:spLocks noGrp="1"/>
          </p:cNvSpPr>
          <p:nvPr>
            <p:ph type="pic" idx="1"/>
          </p:nvPr>
        </p:nvSpPr>
        <p:spPr>
          <a:xfrm>
            <a:off x="1792288" y="742960"/>
            <a:ext cx="5486400" cy="4114800"/>
          </a:xfrm>
          <a:prstGeom prst="rect">
            <a:avLst/>
          </a:prstGeom>
          <a:noFill/>
          <a:ln w="50800" cap="sq">
            <a:solidFill>
              <a:schemeClr val="tx1"/>
            </a:solidFill>
            <a:miter lim="800000"/>
          </a:ln>
          <a:effectLst>
            <a:outerShdw blurRad="76200" dist="50800" dir="13500000" algn="tl" rotWithShape="0">
              <a:schemeClr val="bg1">
                <a:alpha val="80000"/>
              </a:scheme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en-US" altLang="ja-JP" smtClean="0"/>
              <a:t>Click icon to add picture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D771A-B416-44B0-97D8-2213D0133E27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664A1-0BF6-47ED-9EBA-E9EB47B90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640D771A-B416-44B0-97D8-2213D0133E27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0E664A1-0BF6-47ED-9EBA-E9EB47B90A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ln w="12700">
            <a:solidFill>
              <a:schemeClr val="tx1">
                <a:tint val="95000"/>
              </a:schemeClr>
            </a:solidFill>
          </a:ln>
          <a:gradFill>
            <a:gsLst>
              <a:gs pos="0">
                <a:schemeClr val="tx1">
                  <a:tint val="65000"/>
                </a:schemeClr>
              </a:gs>
              <a:gs pos="49900">
                <a:schemeClr val="tx1">
                  <a:tint val="95000"/>
                </a:schemeClr>
              </a:gs>
              <a:gs pos="50000">
                <a:schemeClr val="tx1"/>
              </a:gs>
              <a:gs pos="100000">
                <a:schemeClr val="tx1">
                  <a:tint val="95000"/>
                </a:schemeClr>
              </a:gs>
            </a:gsLst>
            <a:lin ang="5400000" scaled="1"/>
          </a:gradFill>
          <a:effectLst>
            <a:outerShdw blurRad="127000" algn="tl" rotWithShape="0">
              <a:schemeClr val="bg1"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tx1"/>
        </a:buClr>
        <a:buFont typeface="Wingdings"/>
        <a:buChar char="n"/>
        <a:defRPr kumimoji="1" sz="3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>
            <a:shade val="75000"/>
          </a:schemeClr>
        </a:buClr>
        <a:buSzPct val="85000"/>
        <a:buFont typeface="Wingdings"/>
        <a:buChar char="n"/>
        <a:defRPr kumimoji="1" sz="28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4">
            <a:shade val="50000"/>
          </a:schemeClr>
        </a:buClr>
        <a:buSzPct val="75000"/>
        <a:buFont typeface="Wingdings"/>
        <a:buChar char="n"/>
        <a:defRPr kumimoji="1" sz="24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6">
            <a:shade val="50000"/>
          </a:schemeClr>
        </a:buClr>
        <a:buSzPct val="75000"/>
        <a:buFont typeface="Wingdings"/>
        <a:buChar char="n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3">
            <a:shade val="50000"/>
          </a:schemeClr>
        </a:buClr>
        <a:buSzPct val="70000"/>
        <a:buFont typeface="Wingdings"/>
        <a:buChar char="n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2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5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1"/>
        </a:buClr>
        <a:buSzPct val="5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Expectations: Quietly Complete The Do Now</a:t>
            </a:r>
            <a:br>
              <a:rPr lang="en-US" sz="3600" dirty="0" smtClean="0"/>
            </a:br>
            <a:r>
              <a:rPr lang="en-US" sz="3600" dirty="0" smtClean="0"/>
              <a:t>Do Now (3 minutes)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Clr>
                <a:schemeClr val="tx1"/>
              </a:buClr>
              <a:buSzTx/>
            </a:pPr>
            <a:r>
              <a:rPr lang="en-US" dirty="0"/>
              <a:t>Would you set sail on a journey to a far away world? Why or why not?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Expectations: Listen Quietly while your classmates share out.</a:t>
            </a:r>
            <a:br>
              <a:rPr lang="en-US" sz="3600" dirty="0" smtClean="0"/>
            </a:br>
            <a:r>
              <a:rPr lang="en-US" sz="3600" dirty="0" smtClean="0"/>
              <a:t>Share out (2 minutes)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need three volunteers to share out.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Expectations: Quietly copy down the objective. </a:t>
            </a:r>
            <a:br>
              <a:rPr lang="en-US" sz="3600" dirty="0" smtClean="0"/>
            </a:br>
            <a:r>
              <a:rPr lang="en-US" sz="3600" dirty="0" smtClean="0"/>
              <a:t>Objective (2 minutes)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SWBAT describe the events that lead to the discovering of the “New World” by completing a reading assignment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VSC: </a:t>
            </a:r>
            <a:r>
              <a:rPr lang="en-US" dirty="0"/>
              <a:t>8.5.b.1.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Expectations: Listen Quietly while our agenda is read.  </a:t>
            </a:r>
            <a:br>
              <a:rPr lang="en-US" sz="3600" dirty="0" smtClean="0"/>
            </a:br>
            <a:r>
              <a:rPr lang="en-US" sz="3600" dirty="0" smtClean="0"/>
              <a:t>Agenda (1 minutes)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71500" indent="-571500">
              <a:buAutoNum type="romanUcPeriod"/>
            </a:pPr>
            <a:r>
              <a:rPr lang="en-US" dirty="0" smtClean="0"/>
              <a:t>Do Now (3 minutes)</a:t>
            </a:r>
          </a:p>
          <a:p>
            <a:pPr marL="571500" indent="-571500">
              <a:buAutoNum type="romanUcPeriod"/>
            </a:pPr>
            <a:r>
              <a:rPr lang="en-US" dirty="0" smtClean="0"/>
              <a:t>Share out (2 minutes)</a:t>
            </a:r>
          </a:p>
          <a:p>
            <a:pPr marL="571500" indent="-571500">
              <a:buAutoNum type="romanUcPeriod"/>
            </a:pPr>
            <a:r>
              <a:rPr lang="en-US" dirty="0" smtClean="0"/>
              <a:t>Objective (2 minutes)</a:t>
            </a:r>
          </a:p>
          <a:p>
            <a:pPr marL="571500" indent="-571500">
              <a:buAutoNum type="romanUcPeriod"/>
            </a:pPr>
            <a:r>
              <a:rPr lang="en-US" dirty="0" smtClean="0"/>
              <a:t>Agenda (1 minutes)</a:t>
            </a:r>
          </a:p>
          <a:p>
            <a:pPr marL="571500" indent="-571500">
              <a:buAutoNum type="romanUcPeriod"/>
            </a:pPr>
            <a:r>
              <a:rPr lang="en-US" dirty="0" smtClean="0"/>
              <a:t>Question of the Day (1 minute</a:t>
            </a:r>
            <a:r>
              <a:rPr lang="en-US" dirty="0" smtClean="0"/>
              <a:t>)</a:t>
            </a:r>
          </a:p>
          <a:p>
            <a:pPr marL="571500" indent="-571500">
              <a:buAutoNum type="romanUcPeriod"/>
            </a:pPr>
            <a:r>
              <a:rPr lang="en-US" dirty="0" smtClean="0"/>
              <a:t>Europe and the New World (40 minutes)</a:t>
            </a:r>
          </a:p>
          <a:p>
            <a:pPr marL="571500" indent="-571500">
              <a:buAutoNum type="romanUcPeriod"/>
            </a:pPr>
            <a:r>
              <a:rPr lang="en-US" dirty="0" smtClean="0"/>
              <a:t>Mercantilism Discussion (10 minutes)</a:t>
            </a:r>
            <a:endParaRPr lang="en-US" dirty="0" smtClean="0"/>
          </a:p>
          <a:p>
            <a:pPr marL="571500" indent="-571500">
              <a:buAutoNum type="romanUcPeriod"/>
            </a:pPr>
            <a:r>
              <a:rPr lang="en-US" dirty="0" smtClean="0"/>
              <a:t>Exit Slip/Homework (3 minutes)</a:t>
            </a:r>
          </a:p>
          <a:p>
            <a:pPr marL="571500" indent="-571500">
              <a:buAutoNum type="romanUcPeriod"/>
            </a:pPr>
            <a:r>
              <a:rPr lang="en-US" dirty="0" smtClean="0"/>
              <a:t>Objective Reflection (3 minutes)</a:t>
            </a:r>
          </a:p>
          <a:p>
            <a:pPr marL="571500" indent="-571500">
              <a:buAutoNum type="romanUcPeriod"/>
            </a:pPr>
            <a:r>
              <a:rPr lang="en-US" dirty="0" smtClean="0"/>
              <a:t>Total Time=70 minutes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Expectations: Quietly copy down our question of the day.</a:t>
            </a:r>
            <a:br>
              <a:rPr lang="en-US" sz="3600" dirty="0" smtClean="0"/>
            </a:br>
            <a:r>
              <a:rPr lang="en-US" sz="3600" dirty="0" smtClean="0"/>
              <a:t>Question of the Day (1 minutes)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was the new world “discovered”?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Expectations: </a:t>
            </a:r>
            <a:r>
              <a:rPr lang="en-US" sz="3600" dirty="0" smtClean="0"/>
              <a:t>With minimal noise, complet</a:t>
            </a:r>
            <a:r>
              <a:rPr lang="en-US" sz="3600" dirty="0" smtClean="0"/>
              <a:t>e the reading and answer the questions.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Europe and the New World (40 </a:t>
            </a:r>
            <a:r>
              <a:rPr lang="en-US" sz="3600" dirty="0" smtClean="0"/>
              <a:t>minutes)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</a:t>
            </a:r>
            <a:r>
              <a:rPr lang="en-US" dirty="0"/>
              <a:t>read from Columbus’s Plan on page 50-Expanding Horizons on Page 53 and answer the reading questions.</a:t>
            </a:r>
          </a:p>
          <a:p>
            <a:r>
              <a:rPr lang="en-US" dirty="0" smtClean="0"/>
              <a:t>You will </a:t>
            </a:r>
            <a:r>
              <a:rPr lang="en-US" dirty="0"/>
              <a:t>read pages 67-70 and answer the reading questions.</a:t>
            </a:r>
          </a:p>
          <a:p>
            <a:r>
              <a:rPr lang="en-US" dirty="0" smtClean="0"/>
              <a:t>We will </a:t>
            </a:r>
            <a:r>
              <a:rPr lang="en-US" dirty="0"/>
              <a:t>discuss answer to the questions.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21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Expectations: </a:t>
            </a:r>
            <a:r>
              <a:rPr lang="en-US" sz="3600" dirty="0" smtClean="0"/>
              <a:t>Actively participate in the discussion.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Mercantilism (15 </a:t>
            </a:r>
            <a:r>
              <a:rPr lang="en-US" sz="3600" dirty="0" smtClean="0"/>
              <a:t>minutes)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Mercantilism is </a:t>
            </a:r>
            <a:r>
              <a:rPr lang="en-US" dirty="0"/>
              <a:t>when a colony supplies a mother country with raw materials to make products and then has to buy them back.</a:t>
            </a:r>
          </a:p>
          <a:p>
            <a:pPr lvl="1"/>
            <a:r>
              <a:rPr lang="en-US" dirty="0"/>
              <a:t>Is this fair?</a:t>
            </a:r>
          </a:p>
          <a:p>
            <a:pPr lvl="2"/>
            <a:r>
              <a:rPr lang="en-US" dirty="0"/>
              <a:t>Why or why not?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02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Expectations: Quietly complete the Exit Slip and copy down the homework.</a:t>
            </a:r>
            <a:br>
              <a:rPr lang="en-US" sz="3600" dirty="0" smtClean="0"/>
            </a:br>
            <a:r>
              <a:rPr lang="en-US" sz="3600" dirty="0" smtClean="0"/>
              <a:t>Exit Slip/Homework (</a:t>
            </a:r>
            <a:r>
              <a:rPr lang="en-US" sz="3600" dirty="0"/>
              <a:t>3</a:t>
            </a:r>
            <a:r>
              <a:rPr lang="en-US" sz="3600" dirty="0" smtClean="0"/>
              <a:t> minutes)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Exit Slip</a:t>
            </a:r>
          </a:p>
          <a:p>
            <a:pPr lvl="1"/>
            <a:r>
              <a:rPr lang="en-US" dirty="0"/>
              <a:t>Describe one event that led to the “discovery” of the new world?</a:t>
            </a:r>
          </a:p>
          <a:p>
            <a:r>
              <a:rPr lang="en-US" dirty="0"/>
              <a:t>Homework</a:t>
            </a:r>
          </a:p>
          <a:p>
            <a:pPr lvl="1"/>
            <a:r>
              <a:rPr lang="en-US" dirty="0"/>
              <a:t>Why is it inaccurate to say that Europe “discovered” the new world? Explain.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Expectations: Listen quietly while your classmates reflect on our objective.</a:t>
            </a:r>
            <a:br>
              <a:rPr lang="en-US" sz="3200" dirty="0" smtClean="0"/>
            </a:br>
            <a:r>
              <a:rPr lang="en-US" sz="3200" dirty="0" smtClean="0"/>
              <a:t>Objective </a:t>
            </a:r>
            <a:r>
              <a:rPr lang="en-US" sz="3200" smtClean="0"/>
              <a:t>Reflection (3 </a:t>
            </a:r>
            <a:r>
              <a:rPr lang="en-US" sz="3200" dirty="0" smtClean="0"/>
              <a:t>minutes)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Take two minutes to summarize in two sentences what you learned today and answer the question of the day.</a:t>
            </a:r>
          </a:p>
          <a:p>
            <a:endParaRPr lang="en-US" dirty="0"/>
          </a:p>
          <a:p>
            <a:r>
              <a:rPr lang="en-US" dirty="0" smtClean="0"/>
              <a:t>I need 1 person to read out our objective.</a:t>
            </a:r>
          </a:p>
          <a:p>
            <a:endParaRPr lang="en-US" dirty="0" smtClean="0"/>
          </a:p>
          <a:p>
            <a:r>
              <a:rPr lang="en-US" dirty="0" smtClean="0"/>
              <a:t>I need 3 people to share out, in their own words, 1 thing we learned today.</a:t>
            </a:r>
          </a:p>
          <a:p>
            <a:endParaRPr lang="en-US" dirty="0" smtClean="0"/>
          </a:p>
          <a:p>
            <a:r>
              <a:rPr lang="en-US" dirty="0" smtClean="0"/>
              <a:t>I need 1 person to answer our question of the day.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YamatoPainting">
  <a:themeElements>
    <a:clrScheme name="Yamato Painting">
      <a:dk1>
        <a:sysClr val="windowText" lastClr="000000"/>
      </a:dk1>
      <a:lt1>
        <a:sysClr val="window" lastClr="FFFFFF"/>
      </a:lt1>
      <a:dk2>
        <a:srgbClr val="3F2D32"/>
      </a:dk2>
      <a:lt2>
        <a:srgbClr val="FEDD00"/>
      </a:lt2>
      <a:accent1>
        <a:srgbClr val="C24400"/>
      </a:accent1>
      <a:accent2>
        <a:srgbClr val="3F7228"/>
      </a:accent2>
      <a:accent3>
        <a:srgbClr val="516086"/>
      </a:accent3>
      <a:accent4>
        <a:srgbClr val="956A86"/>
      </a:accent4>
      <a:accent5>
        <a:srgbClr val="E87981"/>
      </a:accent5>
      <a:accent6>
        <a:srgbClr val="8D8628"/>
      </a:accent6>
      <a:hlink>
        <a:srgbClr val="0000FF"/>
      </a:hlink>
      <a:folHlink>
        <a:srgbClr val="800080"/>
      </a:folHlink>
    </a:clrScheme>
    <a:fontScheme name="Yamato Painti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Yamato Painting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100000"/>
              </a:schemeClr>
            </a:gs>
            <a:gs pos="100000">
              <a:schemeClr val="phClr">
                <a:tint val="100000"/>
                <a:shade val="20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rgbClr val="000000"/>
              <a:schemeClr val="phClr">
                <a:tint val="100000"/>
              </a:schemeClr>
            </a:duotone>
          </a:blip>
          <a:tile tx="0" ty="0" sx="35000" sy="35000" flip="none" algn="tl"/>
        </a:blipFill>
      </a:fillStyleLst>
      <a:lnStyleLst>
        <a:ln w="9525" cap="flat" cmpd="sng" algn="ctr">
          <a:solidFill>
            <a:schemeClr val="phClr">
              <a:alpha val="60000"/>
            </a:schemeClr>
          </a:solidFill>
          <a:prstDash val="solid"/>
        </a:ln>
        <a:ln w="19525" cap="flat" cmpd="sng" algn="ctr">
          <a:solidFill>
            <a:schemeClr val="phClr">
              <a:alpha val="90000"/>
            </a:schemeClr>
          </a:solidFill>
          <a:prstDash val="solid"/>
        </a:ln>
        <a:ln w="38100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  <a:scene3d>
            <a:camera prst="orthographicFront"/>
            <a:lightRig rig="soft" dir="tl">
              <a:rot lat="0" lon="0" rev="0"/>
            </a:lightRig>
          </a:scene3d>
          <a:sp3d>
            <a:bevelT prst="angle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glow rad="51600">
              <a:schemeClr val="phClr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>
            <a:shade val="90000"/>
          </a:schemeClr>
        </a:solidFill>
        <a:blipFill>
          <a:blip xmlns:r="http://schemas.openxmlformats.org/officeDocument/2006/relationships" r:embed="rId2">
            <a:duotone>
              <a:schemeClr val="phClr">
                <a:tint val="100000"/>
                <a:shade val="5000"/>
              </a:schemeClr>
              <a:schemeClr val="phClr">
                <a:shade val="100000"/>
              </a:schemeClr>
            </a:duotone>
          </a:blip>
          <a:tile tx="0" ty="0" sx="120000" sy="120000" flip="xy" algn="t"/>
        </a:blipFill>
        <a:blipFill rotWithShape="0">
          <a:blip xmlns:r="http://schemas.openxmlformats.org/officeDocument/2006/relationships" r:embed="rId3">
            <a:duotone>
              <a:schemeClr val="phClr">
                <a:tint val="100000"/>
                <a:shade val="5000"/>
              </a:schemeClr>
              <a:schemeClr val="phClr">
                <a:shade val="100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Yamato Painting</Template>
  <TotalTime>479</TotalTime>
  <Words>378</Words>
  <Application>Microsoft Office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YamatoPainting</vt:lpstr>
      <vt:lpstr>Expectations: Quietly Complete The Do Now Do Now (3 minutes)</vt:lpstr>
      <vt:lpstr>Expectations: Listen Quietly while your classmates share out. Share out (2 minutes)</vt:lpstr>
      <vt:lpstr>Expectations: Quietly copy down the objective.  Objective (2 minutes)</vt:lpstr>
      <vt:lpstr>Expectations: Listen Quietly while our agenda is read.   Agenda (1 minutes)</vt:lpstr>
      <vt:lpstr>Expectations: Quietly copy down our question of the day. Question of the Day (1 minutes)</vt:lpstr>
      <vt:lpstr>Expectations: With minimal noise, complete the reading and answer the questions. Europe and the New World (40 minutes)</vt:lpstr>
      <vt:lpstr>Expectations: Actively participate in the discussion. Mercantilism (15 minutes)</vt:lpstr>
      <vt:lpstr>Expectations: Quietly complete the Exit Slip and copy down the homework. Exit Slip/Homework (3 minutes)</vt:lpstr>
      <vt:lpstr>Expectations: Listen quietly while your classmates reflect on our objective. Objective Reflection (3 minutes)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Expectations: Quietly Complete The Do Now Do Now (10 minutes)</dc:title>
  <dc:creator>Andrew Pegan</dc:creator>
  <cp:lastModifiedBy>Andrew Pegan</cp:lastModifiedBy>
  <cp:revision>11</cp:revision>
  <dcterms:created xsi:type="dcterms:W3CDTF">2009-10-25T15:03:16Z</dcterms:created>
  <dcterms:modified xsi:type="dcterms:W3CDTF">2010-09-26T19:23:15Z</dcterms:modified>
</cp:coreProperties>
</file>